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51"/>
  </p:handoutMasterIdLst>
  <p:sldIdLst>
    <p:sldId id="327" r:id="rId3"/>
    <p:sldId id="330" r:id="rId4"/>
    <p:sldId id="331" r:id="rId6"/>
    <p:sldId id="332" r:id="rId7"/>
    <p:sldId id="298" r:id="rId8"/>
    <p:sldId id="262" r:id="rId9"/>
    <p:sldId id="263"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223"/>
        <p:guide pos="384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5" Type="http://schemas.openxmlformats.org/officeDocument/2006/relationships/commentAuthors" Target="commentAuthors.xml"/><Relationship Id="rId54" Type="http://schemas.openxmlformats.org/officeDocument/2006/relationships/tableStyles" Target="tableStyles.xml"/><Relationship Id="rId53" Type="http://schemas.openxmlformats.org/officeDocument/2006/relationships/viewProps" Target="viewProps.xml"/><Relationship Id="rId52" Type="http://schemas.openxmlformats.org/officeDocument/2006/relationships/presProps" Target="presProps.xml"/><Relationship Id="rId51" Type="http://schemas.openxmlformats.org/officeDocument/2006/relationships/handoutMaster" Target="handoutMasters/handoutMaster1.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2.png"/><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4.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png"/><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5.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8.png"/><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0.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1.png"/><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2.png"/><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3.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4.png"/><Relationship Id="rId1" Type="http://schemas.openxmlformats.org/officeDocument/2006/relationships/image" Target="../media/image3.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5.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jpe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7.jpe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8.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645160"/>
          </a:xfrm>
          <a:prstGeom prst="rect">
            <a:avLst/>
          </a:prstGeom>
          <a:noFill/>
        </p:spPr>
        <p:txBody>
          <a:bodyPr wrap="square" lIns="91440" tIns="45720" rIns="91440" bIns="45720" rtlCol="0" anchor="t">
            <a:spAutoFit/>
          </a:bodyPr>
          <a:lstStyle/>
          <a:p>
            <a:r>
              <a:rPr lang="fr-FR" altLang="en-US" b="1">
                <a:solidFill>
                  <a:schemeClr val="bg2"/>
                </a:solidFill>
                <a:latin typeface="Bahnschrift Condensed" panose="020B0502040204020203" charset="0"/>
                <a:ea typeface="SF Pro" pitchFamily="2" charset="0"/>
                <a:cs typeface="Bahnschrift Condensed" panose="020B0502040204020203" charset="0"/>
              </a:rPr>
              <a:t>ESSAHFI AMINE</a:t>
            </a:r>
            <a:endParaRPr lang="fr-FR" altLang="en-US" b="1">
              <a:solidFill>
                <a:schemeClr val="bg2"/>
              </a:solidFill>
              <a:latin typeface="Bahnschrift Condensed" panose="020B0502040204020203" charset="0"/>
              <a:ea typeface="SF Pro" pitchFamily="2" charset="0"/>
              <a:cs typeface="Bahnschrift Condensed" panose="020B0502040204020203" charset="0"/>
            </a:endParaRPr>
          </a:p>
          <a:p>
            <a:r>
              <a:rPr lang="fr-FR" altLang="en-US" b="1" dirty="0">
                <a:solidFill>
                  <a:schemeClr val="bg2"/>
                </a:solidFill>
                <a:latin typeface="Bahnschrift Condensed" panose="020B0502040204020203" charset="0"/>
                <a:ea typeface="SF Pro" pitchFamily="2" charset="0"/>
                <a:cs typeface="Bahnschrift Condensed" panose="020B0502040204020203" charset="0"/>
              </a:rPr>
              <a:t>19-08-2022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
        <p:nvSpPr>
          <p:cNvPr id="2" name="Content Placeholder 4"/>
          <p:cNvSpPr>
            <a:spLocks noGrp="1"/>
          </p:cNvSpPr>
          <p:nvPr/>
        </p:nvSpPr>
        <p:spPr>
          <a:xfrm>
            <a:off x="770012" y="1687003"/>
            <a:ext cx="543016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dirty="0">
                <a:solidFill>
                  <a:schemeClr val="accent3">
                    <a:lumMod val="25000"/>
                  </a:schemeClr>
                </a:solidFill>
                <a:latin typeface="Abadi" panose="020B0604020104020204" pitchFamily="34" charset="0"/>
              </a:rPr>
              <a:t>We performed exploratory data analysis and determined the training labels.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
        <p:nvSpPr>
          <p:cNvPr id="2" name="Content Placeholder 4"/>
          <p:cNvSpPr>
            <a:spLocks noGrp="1"/>
          </p:cNvSpPr>
          <p:nvPr/>
        </p:nvSpPr>
        <p:spPr>
          <a:xfrm>
            <a:off x="770255" y="2101850"/>
            <a:ext cx="4987290" cy="1889760"/>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800" dirty="0">
                <a:solidFill>
                  <a:schemeClr val="accent3">
                    <a:lumMod val="25000"/>
                  </a:schemeClr>
                </a:solidFill>
                <a:latin typeface="Bahnschrift SemiBold" panose="020B0502040204020203" charset="0"/>
                <a:cs typeface="Bahnschrift SemiBold" panose="020B0502040204020203" charset="0"/>
              </a:rPr>
              <a:t>We explored the data by visualizing the relationship between flight number and launch Site, payload and launch site, success rate of each orbit type, flight number and orbit type, the launch success yearly trend. </a:t>
            </a:r>
            <a:endParaRPr lang="en-US" sz="1800" dirty="0">
              <a:solidFill>
                <a:schemeClr val="accent3">
                  <a:lumMod val="25000"/>
                </a:schemeClr>
              </a:solidFill>
              <a:latin typeface="Bahnschrift SemiBold" panose="020B0502040204020203" charset="0"/>
              <a:cs typeface="Bahnschrift SemiBold" panose="020B0502040204020203" charset="0"/>
            </a:endParaRPr>
          </a:p>
          <a:p>
            <a:endParaRPr lang="en-US" sz="1800" dirty="0">
              <a:solidFill>
                <a:schemeClr val="accent3">
                  <a:lumMod val="25000"/>
                </a:schemeClr>
              </a:solidFill>
              <a:latin typeface="Bahnschrift SemiBold" panose="020B0502040204020203" charset="0"/>
              <a:cs typeface="Bahnschrift SemiBold" panose="020B0502040204020203" charset="0"/>
            </a:endParaRPr>
          </a:p>
        </p:txBody>
      </p:sp>
      <p:pic>
        <p:nvPicPr>
          <p:cNvPr id="9" name="Content Placeholder 8"/>
          <p:cNvPicPr>
            <a:picLocks noChangeAspect="1"/>
          </p:cNvPicPr>
          <p:nvPr>
            <p:ph sz="half" idx="1"/>
          </p:nvPr>
        </p:nvPicPr>
        <p:blipFill>
          <a:blip r:embed="rId2"/>
          <a:stretch>
            <a:fillRect/>
          </a:stretch>
        </p:blipFill>
        <p:spPr>
          <a:xfrm>
            <a:off x="6104255" y="1691005"/>
            <a:ext cx="5181600" cy="2777490"/>
          </a:xfrm>
          <a:prstGeom prst="rect">
            <a:avLst/>
          </a:prstGeom>
        </p:spPr>
      </p:pic>
      <p:pic>
        <p:nvPicPr>
          <p:cNvPr id="7" name="Content Placeholder 6"/>
          <p:cNvPicPr>
            <a:picLocks noChangeAspect="1"/>
          </p:cNvPicPr>
          <p:nvPr>
            <p:ph sz="half" idx="2"/>
          </p:nvPr>
        </p:nvPicPr>
        <p:blipFill>
          <a:blip r:embed="rId3"/>
          <a:stretch>
            <a:fillRect/>
          </a:stretch>
        </p:blipFill>
        <p:spPr>
          <a:xfrm>
            <a:off x="838200" y="4091940"/>
            <a:ext cx="4418330" cy="2435860"/>
          </a:xfrm>
          <a:prstGeom prst="rect">
            <a:avLst/>
          </a:prstGeom>
        </p:spPr>
      </p:pic>
      <p:sp>
        <p:nvSpPr>
          <p:cNvPr id="10" name="Text Box 9"/>
          <p:cNvSpPr txBox="1"/>
          <p:nvPr/>
        </p:nvSpPr>
        <p:spPr>
          <a:xfrm>
            <a:off x="6619875" y="5513070"/>
            <a:ext cx="4838065" cy="1014730"/>
          </a:xfrm>
          <a:prstGeom prst="rect">
            <a:avLst/>
          </a:prstGeom>
          <a:noFill/>
        </p:spPr>
        <p:txBody>
          <a:bodyPr wrap="square" rtlCol="0">
            <a:spAutoFit/>
          </a:bodyPr>
          <a:p>
            <a:r>
              <a:rPr lang="en-US" sz="1200" dirty="0">
                <a:solidFill>
                  <a:schemeClr val="accent3">
                    <a:lumMod val="25000"/>
                  </a:schemeClr>
                </a:solidFill>
                <a:latin typeface="Abadi" panose="020B0604020104020204" pitchFamily="34" charset="0"/>
                <a:sym typeface="+mn-ea"/>
              </a:rPr>
              <a:t>The link to the notebook is </a:t>
            </a:r>
            <a:r>
              <a:rPr lang="en-US" sz="1200" dirty="0">
                <a:solidFill>
                  <a:srgbClr val="1C7DDB"/>
                </a:solidFill>
                <a:latin typeface="Abadi" panose="020B0604020104020204" pitchFamily="34" charset="0"/>
                <a:sym typeface="+mn-ea"/>
              </a:rPr>
              <a:t>https://github.com/chuksoo/IBM-Data-Science-Capstone-SpaceX/blob/main/EDA%20with%20Data%20Visualization.ipynb</a:t>
            </a:r>
            <a:endParaRPr lang="en-US" sz="1200" dirty="0"/>
          </a:p>
          <a:p>
            <a:endParaRPr lang="en-US" sz="12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Content Placeholder 4"/>
          <p:cNvSpPr>
            <a:spLocks noGrp="1"/>
          </p:cNvSpPr>
          <p:nvPr/>
        </p:nvSpPr>
        <p:spPr>
          <a:xfrm>
            <a:off x="770010" y="1396721"/>
            <a:ext cx="9745589" cy="476119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endParaRPr lang="en-US" sz="2200" dirty="0">
              <a:solidFill>
                <a:schemeClr val="accent3">
                  <a:lumMod val="25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endParaRPr lang="en-US" sz="2200" dirty="0">
              <a:solidFill>
                <a:srgbClr val="1C7DDB"/>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Content Placeholder 4"/>
          <p:cNvSpPr>
            <a:spLocks noGrp="1"/>
          </p:cNvSpPr>
          <p:nvPr/>
        </p:nvSpPr>
        <p:spPr>
          <a:xfrm>
            <a:off x="838200" y="1507253"/>
            <a:ext cx="10515600" cy="471913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endParaRPr lang="en-US" sz="1800" dirty="0">
              <a:solidFill>
                <a:schemeClr val="bg2">
                  <a:lumMod val="50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endParaRPr lang="en-US" sz="1800" dirty="0">
              <a:solidFill>
                <a:schemeClr val="bg2">
                  <a:lumMod val="50000"/>
                </a:schemeClr>
              </a:solidFill>
              <a:latin typeface="Abadi" panose="020B0604020104020204" pitchFamily="34" charset="0"/>
            </a:endParaRPr>
          </a:p>
          <a:p>
            <a:endParaRPr lang="en-US" dirty="0"/>
          </a:p>
          <a:p>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endParaRPr lang="en-US" dirty="0">
              <a:solidFill>
                <a:srgbClr val="0B49CB"/>
              </a:solidFill>
              <a:latin typeface="Abadi"/>
            </a:endParaRPr>
          </a:p>
        </p:txBody>
      </p:sp>
      <p:sp>
        <p:nvSpPr>
          <p:cNvPr id="2" name="Content Placeholder 4"/>
          <p:cNvSpPr>
            <a:spLocks noGrp="1"/>
          </p:cNvSpPr>
          <p:nvPr/>
        </p:nvSpPr>
        <p:spPr>
          <a:xfrm>
            <a:off x="1031267" y="1825625"/>
            <a:ext cx="9745589" cy="328898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endParaRPr lang="en-US" sz="2200" dirty="0">
              <a:solidFill>
                <a:srgbClr val="1C7DDB"/>
              </a:solidFill>
              <a:latin typeface="Abadi" panose="020B0604020104020204" pitchFamily="34" charset="0"/>
            </a:endParaRPr>
          </a:p>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sp>
        <p:nvSpPr>
          <p:cNvPr id="2" name="Content Placeholder 4"/>
          <p:cNvSpPr>
            <a:spLocks noGrp="1"/>
          </p:cNvSpPr>
          <p:nvPr/>
        </p:nvSpPr>
        <p:spPr>
          <a:xfrm>
            <a:off x="770010" y="182562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endParaRPr lang="en-US" sz="2200" dirty="0">
              <a:solidFill>
                <a:srgbClr val="1C7DDB"/>
              </a:solidFill>
              <a:latin typeface="Abadi" panose="020B0604020104020204" pitchFamily="34" charset="0"/>
            </a:endParaRPr>
          </a:p>
          <a:p>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endParaRPr lang="en-US" sz="2200">
              <a:solidFill>
                <a:schemeClr val="accent3">
                  <a:lumMod val="25000"/>
                </a:schemeClr>
              </a:solidFill>
              <a:latin typeface="Abadi" panose="020B0604020104020204" pitchFamily="34" charset="0"/>
            </a:endParaRPr>
          </a:p>
          <a:p>
            <a:pPr lvl="1"/>
            <a:endParaRPr lang="en-US" sz="180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endParaRPr lang="en-US" dirty="0">
              <a:solidFill>
                <a:schemeClr val="bg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2" name="Content Placeholder 2"/>
          <p:cNvSpPr>
            <a:spLocks noGrp="1"/>
          </p:cNvSpPr>
          <p:nvPr/>
        </p:nvSpPr>
        <p:spPr>
          <a:xfrm>
            <a:off x="864972" y="2057400"/>
            <a:ext cx="10592999" cy="96715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6" name="Content Placeholder 5"/>
          <p:cNvPicPr>
            <a:picLocks noChangeAspect="1"/>
          </p:cNvPicPr>
          <p:nvPr>
            <p:ph idx="1"/>
          </p:nvPr>
        </p:nvPicPr>
        <p:blipFill>
          <a:blip r:embed="rId2"/>
          <a:stretch>
            <a:fillRect/>
          </a:stretch>
        </p:blipFill>
        <p:spPr>
          <a:xfrm>
            <a:off x="842645" y="3277235"/>
            <a:ext cx="10506075" cy="207645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2831835" y="4323875"/>
            <a:ext cx="6872235" cy="24067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Bahnschrift Condensed" panose="020B0502040204020203" charset="0"/>
                <a:cs typeface="Bahnschrift Condensed" panose="020B0502040204020203" charset="0"/>
              </a:rPr>
              <a:t>Executive Summary</a:t>
            </a:r>
            <a:endParaRPr lang="en-US" sz="2200" dirty="0">
              <a:solidFill>
                <a:schemeClr val="accent3">
                  <a:lumMod val="25000"/>
                </a:schemeClr>
              </a:solidFill>
              <a:latin typeface="Bahnschrift Condensed" panose="020B0502040204020203" charset="0"/>
              <a:cs typeface="Bahnschrift Condensed" panose="020B0502040204020203" charset="0"/>
            </a:endParaRPr>
          </a:p>
          <a:p>
            <a:pPr>
              <a:lnSpc>
                <a:spcPct val="100000"/>
              </a:lnSpc>
              <a:spcBef>
                <a:spcPts val="1400"/>
              </a:spcBef>
            </a:pPr>
            <a:r>
              <a:rPr lang="en-US" sz="2200" dirty="0">
                <a:solidFill>
                  <a:schemeClr val="accent3">
                    <a:lumMod val="25000"/>
                  </a:schemeClr>
                </a:solidFill>
                <a:latin typeface="Bahnschrift Condensed" panose="020B0502040204020203" charset="0"/>
                <a:cs typeface="Bahnschrift Condensed" panose="020B0502040204020203" charset="0"/>
              </a:rPr>
              <a:t>Introduction</a:t>
            </a:r>
            <a:endParaRPr lang="en-US" sz="2200" dirty="0">
              <a:solidFill>
                <a:schemeClr val="accent3">
                  <a:lumMod val="25000"/>
                </a:schemeClr>
              </a:solidFill>
              <a:latin typeface="Bahnschrift Condensed" panose="020B0502040204020203" charset="0"/>
              <a:cs typeface="Bahnschrift Condensed" panose="020B0502040204020203" charset="0"/>
            </a:endParaRPr>
          </a:p>
          <a:p>
            <a:pPr>
              <a:lnSpc>
                <a:spcPct val="100000"/>
              </a:lnSpc>
              <a:spcBef>
                <a:spcPts val="1400"/>
              </a:spcBef>
            </a:pPr>
            <a:r>
              <a:rPr lang="en-US" sz="2200" dirty="0">
                <a:solidFill>
                  <a:schemeClr val="accent3">
                    <a:lumMod val="25000"/>
                  </a:schemeClr>
                </a:solidFill>
                <a:latin typeface="Bahnschrift Condensed" panose="020B0502040204020203" charset="0"/>
                <a:cs typeface="Bahnschrift Condensed" panose="020B0502040204020203" charset="0"/>
              </a:rPr>
              <a:t>Methodology</a:t>
            </a:r>
            <a:endParaRPr lang="en-US" sz="2200" dirty="0">
              <a:solidFill>
                <a:schemeClr val="accent3">
                  <a:lumMod val="25000"/>
                </a:schemeClr>
              </a:solidFill>
              <a:latin typeface="Bahnschrift Condensed" panose="020B0502040204020203" charset="0"/>
              <a:cs typeface="Bahnschrift Condensed" panose="020B0502040204020203" charset="0"/>
            </a:endParaRPr>
          </a:p>
          <a:p>
            <a:pPr>
              <a:lnSpc>
                <a:spcPct val="100000"/>
              </a:lnSpc>
              <a:spcBef>
                <a:spcPts val="1400"/>
              </a:spcBef>
            </a:pPr>
            <a:r>
              <a:rPr lang="en-US" sz="2200" dirty="0">
                <a:solidFill>
                  <a:schemeClr val="accent3">
                    <a:lumMod val="25000"/>
                  </a:schemeClr>
                </a:solidFill>
                <a:latin typeface="Bahnschrift Condensed" panose="020B0502040204020203" charset="0"/>
                <a:cs typeface="Bahnschrift Condensed" panose="020B0502040204020203" charset="0"/>
              </a:rPr>
              <a:t>Results</a:t>
            </a:r>
            <a:endParaRPr lang="en-US" sz="2200" dirty="0">
              <a:solidFill>
                <a:schemeClr val="accent3">
                  <a:lumMod val="25000"/>
                </a:schemeClr>
              </a:solidFill>
              <a:latin typeface="Bahnschrift Condensed" panose="020B0502040204020203" charset="0"/>
              <a:cs typeface="Bahnschrift Condensed" panose="020B0502040204020203" charset="0"/>
            </a:endParaRPr>
          </a:p>
          <a:p>
            <a:pPr>
              <a:lnSpc>
                <a:spcPct val="100000"/>
              </a:lnSpc>
              <a:spcBef>
                <a:spcPts val="1400"/>
              </a:spcBef>
            </a:pPr>
            <a:r>
              <a:rPr lang="en-US" sz="2200" dirty="0">
                <a:solidFill>
                  <a:schemeClr val="accent3">
                    <a:lumMod val="25000"/>
                  </a:schemeClr>
                </a:solidFill>
                <a:latin typeface="Bahnschrift Condensed" panose="020B0502040204020203" charset="0"/>
                <a:cs typeface="Bahnschrift Condensed" panose="020B0502040204020203" charset="0"/>
              </a:rPr>
              <a:t>Conclusion</a:t>
            </a:r>
            <a:endParaRPr lang="en-US" sz="2200" dirty="0">
              <a:solidFill>
                <a:schemeClr val="accent3">
                  <a:lumMod val="25000"/>
                </a:schemeClr>
              </a:solidFill>
              <a:latin typeface="Bahnschrift Condensed" panose="020B0502040204020203" charset="0"/>
              <a:cs typeface="Bahnschrift Condensed" panose="020B0502040204020203" charset="0"/>
            </a:endParaRPr>
          </a:p>
          <a:p>
            <a:pPr>
              <a:lnSpc>
                <a:spcPct val="100000"/>
              </a:lnSpc>
              <a:spcBef>
                <a:spcPts val="1400"/>
              </a:spcBef>
            </a:pPr>
            <a:r>
              <a:rPr lang="en-US" sz="2200" dirty="0">
                <a:solidFill>
                  <a:schemeClr val="accent3">
                    <a:lumMod val="25000"/>
                  </a:schemeClr>
                </a:solidFill>
                <a:latin typeface="Bahnschrift Condensed" panose="020B0502040204020203" charset="0"/>
                <a:cs typeface="Bahnschrift Condensed" panose="020B0502040204020203" charset="0"/>
              </a:rPr>
              <a:t>Appendix</a:t>
            </a:r>
            <a:endParaRPr lang="en-US" sz="2200" dirty="0">
              <a:solidFill>
                <a:schemeClr val="accent3">
                  <a:lumMod val="25000"/>
                </a:schemeClr>
              </a:solidFill>
              <a:latin typeface="Bahnschrift Condensed" panose="020B0502040204020203" charset="0"/>
              <a:cs typeface="Bahnschrift Condensed" panose="020B0502040204020203"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8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Bahnschrift SemiCondensed" panose="020B0502040204020203" charset="0"/>
                <a:cs typeface="Bahnschrift SemiCondensed" panose="020B0502040204020203" charset="0"/>
              </a:rPr>
              <a:t>Outline</a:t>
            </a:r>
            <a:endParaRPr lang="en-US" dirty="0">
              <a:solidFill>
                <a:srgbClr val="0B49CB"/>
              </a:solidFill>
              <a:latin typeface="Bahnschrift SemiCondensed" panose="020B0502040204020203" charset="0"/>
              <a:cs typeface="Bahnschrift SemiCondensed" panose="020B0502040204020203"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sz="half" idx="2"/>
          </p:nvPr>
        </p:nvSpPr>
        <p:spPr>
          <a:prstGeom prst="rect">
            <a:avLst/>
          </a:prstGeom>
        </p:spPr>
        <p:txBody>
          <a:bodyPr>
            <a:normAutofit/>
          </a:bodyPr>
          <a:lstStyle/>
          <a:p>
            <a:pPr>
              <a:spcBef>
                <a:spcPts val="1400"/>
              </a:spcBef>
            </a:pPr>
            <a:r>
              <a:rPr lang="en-US" sz="2200" dirty="0">
                <a:latin typeface="Abadi" panose="020B0604020104020204" pitchFamily="34" charset="0"/>
                <a:sym typeface="+mn-ea"/>
              </a:rPr>
              <a:t>From the plot, we can see that ES-L1, GEO, HEO, SSO, VLEO had the most success rate.</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Content Placeholder 1"/>
          <p:cNvPicPr>
            <a:picLocks noChangeAspect="1"/>
          </p:cNvPicPr>
          <p:nvPr>
            <p:ph sz="half" idx="1"/>
          </p:nvPr>
        </p:nvPicPr>
        <p:blipFill>
          <a:blip r:embed="rId2"/>
          <a:stretch>
            <a:fillRect/>
          </a:stretch>
        </p:blipFill>
        <p:spPr>
          <a:xfrm>
            <a:off x="925830" y="2051685"/>
            <a:ext cx="5005070" cy="275526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255" y="2069465"/>
            <a:ext cx="10088245" cy="381190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sym typeface="+mn-ea"/>
              </a:rPr>
              <a:t>The plot below shows the Flight Number vs. Orbit type. We observe that in the LEO orbit, success is related to the number of flights whereas in the GTO orbit, there is no relationship between flight number and the orbit. </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342767" y="3529484"/>
            <a:ext cx="8263457" cy="21050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255" y="2057400"/>
            <a:ext cx="10507345" cy="173609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sym typeface="+mn-ea"/>
              </a:rPr>
              <a:t>We can observe that with heavy payloads, the successful landing are more for PO, LEO and ISS orbits.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146614" y="3429000"/>
            <a:ext cx="9082607" cy="2095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sz="half" idx="2"/>
          </p:nvPr>
        </p:nvSpPr>
        <p:spPr>
          <a:xfrm>
            <a:off x="6104255" y="3215640"/>
            <a:ext cx="5181600" cy="1570990"/>
          </a:xfrm>
          <a:prstGeom prst="rect">
            <a:avLst/>
          </a:prstGeom>
        </p:spPr>
        <p:txBody>
          <a:bodyPr>
            <a:normAutofit/>
          </a:bodyPr>
          <a:lstStyle/>
          <a:p>
            <a:pPr>
              <a:spcBef>
                <a:spcPts val="1400"/>
              </a:spcBef>
            </a:pPr>
            <a:r>
              <a:rPr lang="en-US" sz="2200" dirty="0">
                <a:latin typeface="Abadi" panose="020B0604020104020204" pitchFamily="34" charset="0"/>
                <a:sym typeface="+mn-ea"/>
              </a:rPr>
              <a:t>From the plot, we can observe that success rate since 2013 kept on increasing till 2020.</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endParaRPr lang="en-US" dirty="0">
              <a:solidFill>
                <a:srgbClr val="0B49CB"/>
              </a:solidFill>
              <a:latin typeface="Abadi"/>
            </a:endParaRPr>
          </a:p>
        </p:txBody>
      </p:sp>
      <p:pic>
        <p:nvPicPr>
          <p:cNvPr id="15" name="Content Placeholder 14"/>
          <p:cNvPicPr>
            <a:picLocks noChangeAspect="1"/>
          </p:cNvPicPr>
          <p:nvPr>
            <p:ph sz="half" idx="1"/>
          </p:nvPr>
        </p:nvPicPr>
        <p:blipFill>
          <a:blip r:embed="rId2"/>
          <a:stretch>
            <a:fillRect/>
          </a:stretch>
        </p:blipFill>
        <p:spPr>
          <a:xfrm>
            <a:off x="838200" y="2612390"/>
            <a:ext cx="5181600" cy="277749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prstGeom prst="rect">
            <a:avLst/>
          </a:prstGeom>
        </p:spPr>
        <p:txBody>
          <a:bodyPr anchor="ctr" anchorCtr="0">
            <a:normAutofit/>
          </a:bodyPr>
          <a:lstStyle/>
          <a:p>
            <a:pPr algn="ctr">
              <a:lnSpc>
                <a:spcPct val="80000"/>
              </a:lnSpc>
              <a:spcBef>
                <a:spcPts val="1400"/>
              </a:spcBef>
            </a:pPr>
            <a:r>
              <a:rPr lang="en-US" sz="2200" dirty="0">
                <a:latin typeface="Abadi" panose="020B0604020104020204" pitchFamily="34" charset="0"/>
                <a:sym typeface="+mn-ea"/>
              </a:rPr>
              <a:t>We used the key word </a:t>
            </a:r>
            <a:r>
              <a:rPr lang="en-US" sz="2200" b="1" dirty="0">
                <a:latin typeface="Abadi" panose="020B0604020104020204" pitchFamily="34" charset="0"/>
                <a:sym typeface="+mn-ea"/>
              </a:rPr>
              <a:t>DISTINCT</a:t>
            </a:r>
            <a:r>
              <a:rPr lang="en-US" sz="2200" dirty="0">
                <a:latin typeface="Abadi" panose="020B0604020104020204" pitchFamily="34" charset="0"/>
                <a:sym typeface="+mn-ea"/>
              </a:rPr>
              <a:t> to show only unique launch sites from the SpaceX data.</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endParaRPr lang="en-US" dirty="0">
              <a:solidFill>
                <a:srgbClr val="0B49CB"/>
              </a:solidFill>
              <a:latin typeface="Abadi"/>
            </a:endParaRPr>
          </a:p>
        </p:txBody>
      </p:sp>
      <p:pic>
        <p:nvPicPr>
          <p:cNvPr id="6" name="Content Placeholder 5"/>
          <p:cNvPicPr>
            <a:picLocks noChangeAspect="1"/>
          </p:cNvPicPr>
          <p:nvPr>
            <p:ph sz="half" idx="2"/>
          </p:nvPr>
        </p:nvPicPr>
        <p:blipFill>
          <a:blip r:embed="rId2"/>
          <a:stretch>
            <a:fillRect/>
          </a:stretch>
        </p:blipFill>
        <p:spPr>
          <a:xfrm>
            <a:off x="6243320" y="2576830"/>
            <a:ext cx="5038725" cy="284797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6" name="Content Placeholder 5"/>
          <p:cNvPicPr>
            <a:picLocks noChangeAspect="1"/>
          </p:cNvPicPr>
          <p:nvPr>
            <p:ph idx="1"/>
          </p:nvPr>
        </p:nvPicPr>
        <p:blipFill>
          <a:blip r:embed="rId2"/>
          <a:stretch>
            <a:fillRect/>
          </a:stretch>
        </p:blipFill>
        <p:spPr>
          <a:xfrm>
            <a:off x="838200" y="2052955"/>
            <a:ext cx="10515600" cy="389636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6" name="Content Placeholder 5"/>
          <p:cNvPicPr>
            <a:picLocks noChangeAspect="1"/>
          </p:cNvPicPr>
          <p:nvPr>
            <p:ph idx="1"/>
          </p:nvPr>
        </p:nvPicPr>
        <p:blipFill>
          <a:blip r:embed="rId2"/>
          <a:stretch>
            <a:fillRect/>
          </a:stretch>
        </p:blipFill>
        <p:spPr>
          <a:xfrm>
            <a:off x="3442970" y="2948305"/>
            <a:ext cx="5305425" cy="210502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endParaRPr lang="en-US" sz="2200">
              <a:solidFill>
                <a:schemeClr val="accent3">
                  <a:lumMod val="25000"/>
                </a:schemeClr>
              </a:solidFill>
              <a:latin typeface="Abadi" panose="020B0604020104020204" pitchFamily="34" charset="0"/>
            </a:endParaRPr>
          </a:p>
          <a:p>
            <a:pPr>
              <a:spcBef>
                <a:spcPts val="1400"/>
              </a:spcBef>
            </a:pPr>
            <a:r>
              <a:rPr lang="en-US" sz="2200" dirty="0">
                <a:latin typeface="Abadi" panose="020B0604020104020204" pitchFamily="34" charset="0"/>
                <a:sym typeface="+mn-ea"/>
              </a:rPr>
              <a:t>We calculated the average payload mass carried by booster version F9 v1.1 as 2928.4</a:t>
            </a: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endParaRPr lang="en-US" dirty="0">
              <a:solidFill>
                <a:srgbClr val="0B49CB"/>
              </a:solidFill>
              <a:latin typeface="Abadi"/>
            </a:endParaRPr>
          </a:p>
        </p:txBody>
      </p:sp>
      <p:pic>
        <p:nvPicPr>
          <p:cNvPr id="6" name="Content Placeholder 5"/>
          <p:cNvPicPr>
            <a:picLocks noChangeAspect="1"/>
          </p:cNvPicPr>
          <p:nvPr>
            <p:ph sz="half" idx="2"/>
          </p:nvPr>
        </p:nvPicPr>
        <p:blipFill>
          <a:blip r:embed="rId2"/>
          <a:stretch>
            <a:fillRect/>
          </a:stretch>
        </p:blipFill>
        <p:spPr>
          <a:xfrm>
            <a:off x="6190615" y="2967355"/>
            <a:ext cx="5143500" cy="2066925"/>
          </a:xfrm>
          <a:prstGeom prst="rect">
            <a:avLst/>
          </a:prstGeom>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endParaRPr lang="en-US" dirty="0">
              <a:solidFill>
                <a:srgbClr val="0B49CB"/>
              </a:solidFill>
              <a:latin typeface="Abadi"/>
            </a:endParaRPr>
          </a:p>
        </p:txBody>
      </p:sp>
      <p:pic>
        <p:nvPicPr>
          <p:cNvPr id="6" name="Content Placeholder 5"/>
          <p:cNvPicPr>
            <a:picLocks noChangeAspect="1"/>
          </p:cNvPicPr>
          <p:nvPr>
            <p:ph idx="1"/>
          </p:nvPr>
        </p:nvPicPr>
        <p:blipFill>
          <a:blip r:embed="rId2"/>
          <a:stretch>
            <a:fillRect/>
          </a:stretch>
        </p:blipFill>
        <p:spPr>
          <a:xfrm>
            <a:off x="3460750" y="3759835"/>
            <a:ext cx="5133975" cy="2047875"/>
          </a:xfrm>
          <a:prstGeom prst="rect">
            <a:avLst/>
          </a:prstGeom>
        </p:spPr>
      </p:pic>
      <p:sp>
        <p:nvSpPr>
          <p:cNvPr id="7" name="Text Box 6"/>
          <p:cNvSpPr txBox="1"/>
          <p:nvPr/>
        </p:nvSpPr>
        <p:spPr>
          <a:xfrm>
            <a:off x="2066290" y="2807970"/>
            <a:ext cx="7922260" cy="645160"/>
          </a:xfrm>
          <a:prstGeom prst="rect">
            <a:avLst/>
          </a:prstGeom>
          <a:noFill/>
        </p:spPr>
        <p:txBody>
          <a:bodyPr wrap="square" rtlCol="0" anchor="t">
            <a:spAutoFit/>
          </a:bodyPr>
          <a:p>
            <a:pPr>
              <a:spcBef>
                <a:spcPts val="1400"/>
              </a:spcBef>
            </a:pPr>
            <a:r>
              <a:rPr lang="en-US" dirty="0">
                <a:latin typeface="Abadi" panose="020B0604020104020204" pitchFamily="34" charset="0"/>
                <a:sym typeface="+mn-ea"/>
              </a:rPr>
              <a:t>We observed that the dates of the first successful landing outcome on ground pad was 22</a:t>
            </a:r>
            <a:r>
              <a:rPr lang="en-US" baseline="30000" dirty="0">
                <a:latin typeface="Abadi" panose="020B0604020104020204" pitchFamily="34" charset="0"/>
                <a:sym typeface="+mn-ea"/>
              </a:rPr>
              <a:t>nd</a:t>
            </a:r>
            <a:r>
              <a:rPr lang="en-US" dirty="0">
                <a:latin typeface="Abadi" panose="020B0604020104020204" pitchFamily="34" charset="0"/>
                <a:sym typeface="+mn-ea"/>
              </a:rPr>
              <a:t> December 2015</a:t>
            </a: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prstGeom prst="rect">
            <a:avLst/>
          </a:prstGeom>
        </p:spPr>
        <p:txBody>
          <a:bodyPr lIns="91440" tIns="45720" rIns="91440" bIns="45720" anchor="t">
            <a:normAutofit/>
          </a:bodyPr>
          <a:lstStyle/>
          <a:p>
            <a:pPr>
              <a:spcBef>
                <a:spcPts val="1400"/>
              </a:spcBef>
            </a:pPr>
            <a:r>
              <a:rPr lang="en-US" sz="2200" dirty="0">
                <a:latin typeface="Abadi" panose="020B0604020104020204" pitchFamily="34" charset="0"/>
                <a:sym typeface="+mn-ea"/>
              </a:rPr>
              <a:t>We used the </a:t>
            </a:r>
            <a:r>
              <a:rPr lang="en-US" sz="2200" b="1" dirty="0">
                <a:latin typeface="Abadi" panose="020B0604020104020204" pitchFamily="34" charset="0"/>
                <a:sym typeface="+mn-ea"/>
              </a:rPr>
              <a:t>WHERE</a:t>
            </a:r>
            <a:r>
              <a:rPr lang="en-US" sz="2200" dirty="0">
                <a:latin typeface="Abadi" panose="020B0604020104020204" pitchFamily="34" charset="0"/>
                <a:sym typeface="+mn-ea"/>
              </a:rPr>
              <a:t> clause to filter for boosters which have successfully landed on drone ship and applied the </a:t>
            </a:r>
            <a:r>
              <a:rPr lang="en-US" sz="2200" b="1" dirty="0">
                <a:latin typeface="Abadi" panose="020B0604020104020204" pitchFamily="34" charset="0"/>
                <a:sym typeface="+mn-ea"/>
              </a:rPr>
              <a:t>AND</a:t>
            </a:r>
            <a:r>
              <a:rPr lang="en-US" sz="2200" dirty="0">
                <a:latin typeface="Abadi" panose="020B0604020104020204" pitchFamily="34" charset="0"/>
                <a:sym typeface="+mn-ea"/>
              </a:rPr>
              <a:t> condition to determine successful landing with payload mass greater than 4000 but less than 6000</a:t>
            </a: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5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endParaRPr lang="en-US" dirty="0">
              <a:solidFill>
                <a:srgbClr val="0B49CB"/>
              </a:solidFill>
              <a:latin typeface="Abadi"/>
            </a:endParaRPr>
          </a:p>
        </p:txBody>
      </p:sp>
      <p:pic>
        <p:nvPicPr>
          <p:cNvPr id="3" name="Content Placeholder 2"/>
          <p:cNvPicPr>
            <a:picLocks noChangeAspect="1"/>
          </p:cNvPicPr>
          <p:nvPr>
            <p:ph sz="half" idx="2"/>
          </p:nvPr>
        </p:nvPicPr>
        <p:blipFill>
          <a:blip r:embed="rId2"/>
          <a:stretch>
            <a:fillRect/>
          </a:stretch>
        </p:blipFill>
        <p:spPr>
          <a:xfrm>
            <a:off x="6584950" y="2023110"/>
            <a:ext cx="4476750" cy="30670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8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Bahnschrift SemiCondensed" panose="020B0502040204020203" charset="0"/>
                <a:cs typeface="Bahnschrift SemiCondensed" panose="020B0502040204020203" charset="0"/>
              </a:rPr>
              <a:t>Executive Summary</a:t>
            </a:r>
            <a:endParaRPr lang="en-US" dirty="0">
              <a:solidFill>
                <a:srgbClr val="0B49CB"/>
              </a:solidFill>
              <a:latin typeface="Bahnschrift SemiCondensed" panose="020B0502040204020203" charset="0"/>
              <a:cs typeface="Bahnschrift SemiCondensed" panose="020B0502040204020203" charset="0"/>
            </a:endParaRPr>
          </a:p>
        </p:txBody>
      </p:sp>
      <p:sp>
        <p:nvSpPr>
          <p:cNvPr id="5" name="Content Placeholder 2"/>
          <p:cNvSpPr txBox="1"/>
          <p:nvPr/>
        </p:nvSpPr>
        <p:spPr>
          <a:xfrm>
            <a:off x="914400" y="1502410"/>
            <a:ext cx="10217150" cy="511810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gn="l">
              <a:lnSpc>
                <a:spcPct val="100000"/>
              </a:lnSpc>
              <a:spcBef>
                <a:spcPts val="1400"/>
              </a:spcBef>
            </a:pPr>
            <a:r>
              <a:rPr lang="en-US" sz="1600" dirty="0">
                <a:solidFill>
                  <a:schemeClr val="accent3">
                    <a:lumMod val="25000"/>
                  </a:schemeClr>
                </a:solidFill>
                <a:latin typeface="Bahnschrift Condensed" panose="020B0502040204020203" charset="0"/>
                <a:cs typeface="Bahnschrift Condensed" panose="020B0502040204020203" charset="0"/>
                <a:sym typeface="+mn-ea"/>
              </a:rPr>
              <a:t>Summary of methodologies</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Data Collection through API</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Data Collection with Web Scraping</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Data Wrangling</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Exploratory Data Analysis with SQL</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Exploratory Data Analysis with Data Visualization</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Interactive Visual Analytics with Folium</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Machine Learning Prediction</a:t>
            </a:r>
            <a:endParaRPr lang="en-US" sz="1600" dirty="0">
              <a:solidFill>
                <a:schemeClr val="accent3">
                  <a:lumMod val="25000"/>
                </a:schemeClr>
              </a:solidFill>
              <a:latin typeface="Bahnschrift Condensed" panose="020B0502040204020203" charset="0"/>
              <a:cs typeface="Bahnschrift Condensed" panose="020B0502040204020203" charset="0"/>
            </a:endParaRPr>
          </a:p>
          <a:p>
            <a:pPr algn="l">
              <a:lnSpc>
                <a:spcPct val="100000"/>
              </a:lnSpc>
              <a:spcBef>
                <a:spcPts val="1400"/>
              </a:spcBef>
              <a:buFont typeface="Arial" panose="020B0604020202020204" pitchFamily="34" charset="0"/>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Summary of all results</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Exploratory Data Analysis result</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Interactive analytics in screenshots</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Predictive Analytics result</a:t>
            </a:r>
            <a:endParaRPr lang="en-US" sz="1600" dirty="0">
              <a:solidFill>
                <a:schemeClr val="accent3">
                  <a:lumMod val="25000"/>
                </a:schemeClr>
              </a:solidFill>
              <a:latin typeface="Bahnschrift Condensed" panose="020B0502040204020203" charset="0"/>
              <a:cs typeface="Bahnschrift Condensed" panose="020B0502040204020203" charset="0"/>
              <a:sym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sz="half" idx="1"/>
          </p:nvPr>
        </p:nvSpPr>
        <p:spPr>
          <a:prstGeom prst="rect">
            <a:avLst/>
          </a:prstGeom>
        </p:spPr>
        <p:txBody>
          <a:bodyPr>
            <a:normAutofit/>
          </a:bodyPr>
          <a:lstStyle/>
          <a:p>
            <a:pPr>
              <a:spcBef>
                <a:spcPts val="1400"/>
              </a:spcBef>
            </a:pPr>
            <a:r>
              <a:rPr lang="en-US" sz="2200" dirty="0">
                <a:latin typeface="Abadi" panose="020B0604020104020204" pitchFamily="34" charset="0"/>
                <a:sym typeface="+mn-ea"/>
              </a:rPr>
              <a:t>We used wildcard like ‘%’ to filter for </a:t>
            </a:r>
            <a:r>
              <a:rPr lang="en-US" sz="2200" b="1" dirty="0">
                <a:latin typeface="Abadi" panose="020B0604020104020204" pitchFamily="34" charset="0"/>
                <a:sym typeface="+mn-ea"/>
              </a:rPr>
              <a:t>WHERE</a:t>
            </a:r>
            <a:r>
              <a:rPr lang="en-US" sz="2200" dirty="0">
                <a:latin typeface="Abadi" panose="020B0604020104020204" pitchFamily="34" charset="0"/>
                <a:sym typeface="+mn-ea"/>
              </a:rPr>
              <a:t> </a:t>
            </a:r>
            <a:r>
              <a:rPr lang="en-US" sz="2200" dirty="0" err="1">
                <a:latin typeface="Abadi" panose="020B0604020104020204" pitchFamily="34" charset="0"/>
                <a:sym typeface="+mn-ea"/>
              </a:rPr>
              <a:t>MissionOutcome</a:t>
            </a:r>
            <a:r>
              <a:rPr lang="en-US" sz="2200" dirty="0">
                <a:latin typeface="Abadi" panose="020B0604020104020204" pitchFamily="34" charset="0"/>
                <a:sym typeface="+mn-ea"/>
              </a:rPr>
              <a:t> was a success or a failure. </a:t>
            </a:r>
            <a:endParaRPr lang="en-US" sz="2200" dirty="0">
              <a:latin typeface="Abadi" panose="020B0604020104020204" pitchFamily="34" charset="0"/>
            </a:endParaRPr>
          </a:p>
          <a:p>
            <a:pPr>
              <a:spcBef>
                <a:spcPts val="1400"/>
              </a:spcBef>
            </a:pP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endParaRPr lang="en-US" dirty="0">
              <a:solidFill>
                <a:srgbClr val="0B49CB"/>
              </a:solidFill>
              <a:latin typeface="Abadi"/>
            </a:endParaRPr>
          </a:p>
        </p:txBody>
      </p:sp>
      <p:pic>
        <p:nvPicPr>
          <p:cNvPr id="2" name="Content Placeholder 1"/>
          <p:cNvPicPr>
            <a:picLocks noChangeAspect="1"/>
          </p:cNvPicPr>
          <p:nvPr>
            <p:ph sz="half" idx="2"/>
          </p:nvPr>
        </p:nvPicPr>
        <p:blipFill>
          <a:blip r:embed="rId2"/>
          <a:stretch>
            <a:fillRect/>
          </a:stretch>
        </p:blipFill>
        <p:spPr>
          <a:xfrm>
            <a:off x="6363335" y="1825625"/>
            <a:ext cx="4798060" cy="435165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sz="half" idx="1"/>
          </p:nvPr>
        </p:nvSpPr>
        <p:spPr>
          <a:prstGeom prst="rect">
            <a:avLst/>
          </a:prstGeom>
        </p:spPr>
        <p:txBody>
          <a:bodyPr>
            <a:normAutofit/>
          </a:bodyPr>
          <a:lstStyle/>
          <a:p>
            <a:pPr>
              <a:spcBef>
                <a:spcPts val="1400"/>
              </a:spcBef>
            </a:pPr>
            <a:r>
              <a:rPr lang="en-US" sz="2200" dirty="0">
                <a:latin typeface="Abadi" panose="020B0604020104020204" pitchFamily="34" charset="0"/>
                <a:sym typeface="+mn-ea"/>
              </a:rPr>
              <a:t>We determined the booster that have carried the maximum payload using a subquery in the </a:t>
            </a:r>
            <a:r>
              <a:rPr lang="en-US" sz="2200" b="1" dirty="0">
                <a:latin typeface="Abadi" panose="020B0604020104020204" pitchFamily="34" charset="0"/>
                <a:sym typeface="+mn-ea"/>
              </a:rPr>
              <a:t>WHERE</a:t>
            </a:r>
            <a:r>
              <a:rPr lang="en-US" sz="2200" dirty="0">
                <a:latin typeface="Abadi" panose="020B0604020104020204" pitchFamily="34" charset="0"/>
                <a:sym typeface="+mn-ea"/>
              </a:rPr>
              <a:t> clause and the </a:t>
            </a:r>
            <a:r>
              <a:rPr lang="en-US" sz="2200" b="1" dirty="0">
                <a:latin typeface="Abadi" panose="020B0604020104020204" pitchFamily="34" charset="0"/>
                <a:sym typeface="+mn-ea"/>
              </a:rPr>
              <a:t>MAX() </a:t>
            </a:r>
            <a:r>
              <a:rPr lang="en-US" sz="2200" dirty="0">
                <a:latin typeface="Abadi" panose="020B0604020104020204" pitchFamily="34" charset="0"/>
                <a:sym typeface="+mn-ea"/>
              </a:rPr>
              <a:t>function.</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endParaRPr lang="en-US" dirty="0">
              <a:solidFill>
                <a:srgbClr val="0B49CB"/>
              </a:solidFill>
              <a:latin typeface="Abadi"/>
            </a:endParaRPr>
          </a:p>
        </p:txBody>
      </p:sp>
      <p:pic>
        <p:nvPicPr>
          <p:cNvPr id="6" name="Content Placeholder 5"/>
          <p:cNvPicPr>
            <a:picLocks noChangeAspect="1"/>
          </p:cNvPicPr>
          <p:nvPr>
            <p:ph sz="half" idx="2"/>
          </p:nvPr>
        </p:nvPicPr>
        <p:blipFill>
          <a:blip r:embed="rId2"/>
          <a:stretch>
            <a:fillRect/>
          </a:stretch>
        </p:blipFill>
        <p:spPr>
          <a:xfrm>
            <a:off x="6172200" y="1912620"/>
            <a:ext cx="5181600" cy="417639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sz="half" idx="1"/>
          </p:nvPr>
        </p:nvSpPr>
        <p:spPr>
          <a:xfrm>
            <a:off x="838200" y="1825625"/>
            <a:ext cx="10432415" cy="1935480"/>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sym typeface="+mn-ea"/>
              </a:rPr>
              <a:t>We used a combinations of the </a:t>
            </a:r>
            <a:r>
              <a:rPr lang="en-US" sz="2200" b="1" dirty="0">
                <a:solidFill>
                  <a:schemeClr val="accent3">
                    <a:lumMod val="25000"/>
                  </a:schemeClr>
                </a:solidFill>
                <a:latin typeface="Abadi"/>
                <a:sym typeface="+mn-ea"/>
              </a:rPr>
              <a:t>WHERE</a:t>
            </a:r>
            <a:r>
              <a:rPr lang="en-US" sz="2200" dirty="0">
                <a:solidFill>
                  <a:schemeClr val="accent3">
                    <a:lumMod val="25000"/>
                  </a:schemeClr>
                </a:solidFill>
                <a:latin typeface="Abadi"/>
                <a:sym typeface="+mn-ea"/>
              </a:rPr>
              <a:t> clause, </a:t>
            </a:r>
            <a:r>
              <a:rPr lang="en-US" sz="2200" b="1" dirty="0">
                <a:solidFill>
                  <a:schemeClr val="accent3">
                    <a:lumMod val="25000"/>
                  </a:schemeClr>
                </a:solidFill>
                <a:latin typeface="Abadi"/>
                <a:sym typeface="+mn-ea"/>
              </a:rPr>
              <a:t>LIKE</a:t>
            </a:r>
            <a:r>
              <a:rPr lang="en-US" sz="2200" dirty="0">
                <a:solidFill>
                  <a:schemeClr val="accent3">
                    <a:lumMod val="25000"/>
                  </a:schemeClr>
                </a:solidFill>
                <a:latin typeface="Abadi"/>
                <a:sym typeface="+mn-ea"/>
              </a:rPr>
              <a:t>, </a:t>
            </a:r>
            <a:r>
              <a:rPr lang="en-US" sz="2200" b="1" dirty="0">
                <a:solidFill>
                  <a:schemeClr val="accent3">
                    <a:lumMod val="25000"/>
                  </a:schemeClr>
                </a:solidFill>
                <a:latin typeface="Abadi"/>
                <a:sym typeface="+mn-ea"/>
              </a:rPr>
              <a:t>AND</a:t>
            </a:r>
            <a:r>
              <a:rPr lang="en-US" sz="2200" dirty="0">
                <a:solidFill>
                  <a:schemeClr val="accent3">
                    <a:lumMod val="25000"/>
                  </a:schemeClr>
                </a:solidFill>
                <a:latin typeface="Abadi"/>
                <a:sym typeface="+mn-ea"/>
              </a:rPr>
              <a:t>, and </a:t>
            </a:r>
            <a:r>
              <a:rPr lang="en-US" sz="2200" b="1" dirty="0">
                <a:solidFill>
                  <a:schemeClr val="accent3">
                    <a:lumMod val="25000"/>
                  </a:schemeClr>
                </a:solidFill>
                <a:latin typeface="Abadi"/>
                <a:sym typeface="+mn-ea"/>
              </a:rPr>
              <a:t>BETWEEN</a:t>
            </a:r>
            <a:r>
              <a:rPr lang="en-US" sz="2200" dirty="0">
                <a:solidFill>
                  <a:schemeClr val="accent3">
                    <a:lumMod val="25000"/>
                  </a:schemeClr>
                </a:solidFill>
                <a:latin typeface="Abadi"/>
                <a:sym typeface="+mn-ea"/>
              </a:rPr>
              <a:t> conditions to filter for failed landing outcomes in drone ship, their booster versions, and launch site names for year 2015</a:t>
            </a:r>
            <a:endParaRPr lang="en-US"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6" name="Content Placeholder 5"/>
          <p:cNvPicPr>
            <a:picLocks noChangeAspect="1"/>
          </p:cNvPicPr>
          <p:nvPr>
            <p:ph sz="half" idx="2"/>
          </p:nvPr>
        </p:nvPicPr>
        <p:blipFill>
          <a:blip r:embed="rId2"/>
          <a:stretch>
            <a:fillRect/>
          </a:stretch>
        </p:blipFill>
        <p:spPr>
          <a:xfrm>
            <a:off x="3342640" y="4498975"/>
            <a:ext cx="5181600" cy="184721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sz="half" idx="1"/>
          </p:nvPr>
        </p:nvSpPr>
        <p:spPr>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Rank the count of landing outcomes (such as Failure (drone ship) or Success (ground pad)) between the date 2010-06-04 and 2017-03-20, in descending order</a:t>
            </a:r>
            <a:endParaRPr lang="en-US" sz="2000" dirty="0">
              <a:solidFill>
                <a:schemeClr val="accent3">
                  <a:lumMod val="25000"/>
                </a:schemeClr>
              </a:solidFill>
              <a:latin typeface="Abadi"/>
            </a:endParaRPr>
          </a:p>
          <a:p>
            <a:pPr>
              <a:spcBef>
                <a:spcPts val="1400"/>
              </a:spcBef>
            </a:pPr>
            <a:r>
              <a:rPr lang="en-US" sz="1600" dirty="0">
                <a:latin typeface="Abadi" panose="020B0604020104020204" pitchFamily="34" charset="0"/>
                <a:sym typeface="+mn-ea"/>
              </a:rPr>
              <a:t>We selected Landing outcomes and the </a:t>
            </a:r>
            <a:r>
              <a:rPr lang="en-US" sz="1600" b="1" dirty="0">
                <a:latin typeface="Abadi" panose="020B0604020104020204" pitchFamily="34" charset="0"/>
                <a:sym typeface="+mn-ea"/>
              </a:rPr>
              <a:t>COUNT</a:t>
            </a:r>
            <a:r>
              <a:rPr lang="en-US" sz="1600" dirty="0">
                <a:latin typeface="Abadi" panose="020B0604020104020204" pitchFamily="34" charset="0"/>
                <a:sym typeface="+mn-ea"/>
              </a:rPr>
              <a:t> of landing outcomes from the data and used the </a:t>
            </a:r>
            <a:r>
              <a:rPr lang="en-US" sz="1600" b="1" dirty="0">
                <a:latin typeface="Abadi" panose="020B0604020104020204" pitchFamily="34" charset="0"/>
                <a:sym typeface="+mn-ea"/>
              </a:rPr>
              <a:t>WHERE</a:t>
            </a:r>
            <a:r>
              <a:rPr lang="en-US" sz="1600" dirty="0">
                <a:latin typeface="Abadi" panose="020B0604020104020204" pitchFamily="34" charset="0"/>
                <a:sym typeface="+mn-ea"/>
              </a:rPr>
              <a:t> clause to filter for landing outcomes </a:t>
            </a:r>
            <a:r>
              <a:rPr lang="en-US" sz="1600" b="1" dirty="0">
                <a:latin typeface="Abadi" panose="020B0604020104020204" pitchFamily="34" charset="0"/>
                <a:sym typeface="+mn-ea"/>
              </a:rPr>
              <a:t>BETWEEN</a:t>
            </a:r>
            <a:r>
              <a:rPr lang="en-US" sz="1600" dirty="0">
                <a:latin typeface="Abadi" panose="020B0604020104020204" pitchFamily="34" charset="0"/>
                <a:sym typeface="+mn-ea"/>
              </a:rPr>
              <a:t> 2010-06-04 to 2010-03-20.</a:t>
            </a:r>
            <a:endParaRPr lang="en-US" sz="1600" dirty="0">
              <a:latin typeface="Abadi" panose="020B0604020104020204" pitchFamily="34" charset="0"/>
            </a:endParaRPr>
          </a:p>
          <a:p>
            <a:pPr>
              <a:spcBef>
                <a:spcPts val="1400"/>
              </a:spcBef>
            </a:pPr>
            <a:r>
              <a:rPr lang="en-US" sz="1600" dirty="0">
                <a:latin typeface="Abadi" panose="020B0604020104020204" pitchFamily="34" charset="0"/>
                <a:sym typeface="+mn-ea"/>
              </a:rPr>
              <a:t>We applied the </a:t>
            </a:r>
            <a:r>
              <a:rPr lang="en-US" sz="1600" b="1" dirty="0">
                <a:latin typeface="Abadi" panose="020B0604020104020204" pitchFamily="34" charset="0"/>
                <a:sym typeface="+mn-ea"/>
              </a:rPr>
              <a:t>GROUP BY </a:t>
            </a:r>
            <a:r>
              <a:rPr lang="en-US" sz="1600" dirty="0">
                <a:latin typeface="Abadi" panose="020B0604020104020204" pitchFamily="34" charset="0"/>
                <a:sym typeface="+mn-ea"/>
              </a:rPr>
              <a:t>clause to group the landing outcomes and the </a:t>
            </a:r>
            <a:r>
              <a:rPr lang="en-US" sz="1600" b="1" dirty="0">
                <a:latin typeface="Abadi" panose="020B0604020104020204" pitchFamily="34" charset="0"/>
                <a:sym typeface="+mn-ea"/>
              </a:rPr>
              <a:t>ORDER BY </a:t>
            </a:r>
            <a:r>
              <a:rPr lang="en-US" sz="1600" dirty="0">
                <a:latin typeface="Abadi" panose="020B0604020104020204" pitchFamily="34" charset="0"/>
                <a:sym typeface="+mn-ea"/>
              </a:rPr>
              <a:t>clause to order the grouped landing outcome in descending order.</a:t>
            </a:r>
            <a:endParaRPr lang="en-US" sz="1600" dirty="0">
              <a:solidFill>
                <a:schemeClr val="accent3">
                  <a:lumMod val="25000"/>
                </a:schemeClr>
              </a:solidFill>
              <a:latin typeface="Abadi" panose="020B0604020104020204" pitchFamily="34" charset="0"/>
              <a:sym typeface="+mn-ea"/>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5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endParaRPr lang="en-US" dirty="0">
              <a:solidFill>
                <a:srgbClr val="0B49CB"/>
              </a:solidFill>
              <a:latin typeface="Abadi"/>
            </a:endParaRPr>
          </a:p>
        </p:txBody>
      </p:sp>
      <p:pic>
        <p:nvPicPr>
          <p:cNvPr id="6" name="Content Placeholder 5"/>
          <p:cNvPicPr>
            <a:picLocks noChangeAspect="1"/>
          </p:cNvPicPr>
          <p:nvPr>
            <p:ph sz="half" idx="2"/>
          </p:nvPr>
        </p:nvPicPr>
        <p:blipFill>
          <a:blip r:embed="rId2"/>
          <a:stretch>
            <a:fillRect/>
          </a:stretch>
        </p:blipFill>
        <p:spPr>
          <a:xfrm>
            <a:off x="6104255" y="2184400"/>
            <a:ext cx="5181600" cy="363410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endParaRPr lang="en-US" dirty="0">
              <a:solidFill>
                <a:schemeClr val="bg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sz="2200" dirty="0">
              <a:solidFill>
                <a:schemeClr val="accent3">
                  <a:lumMod val="25000"/>
                </a:schemeClr>
              </a:solidFill>
              <a:latin typeface="Abadi"/>
            </a:endParaRPr>
          </a:p>
          <a:p>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endParaRPr lang="en-US" dirty="0">
              <a:solidFill>
                <a:srgbClr val="0B49CB"/>
              </a:solidFill>
              <a:latin typeface="Abad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endParaRPr lang="en-US" dirty="0">
              <a:solidFill>
                <a:srgbClr val="0B49CB"/>
              </a:solidFill>
              <a:latin typeface="Abad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endParaRPr lang="en-US" dirty="0">
              <a:solidFill>
                <a:srgbClr val="0B49CB"/>
              </a:solidFill>
              <a:latin typeface="Abad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endParaRPr lang="en-US" dirty="0">
              <a:solidFill>
                <a:schemeClr val="bg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endParaRPr lang="en-US" dirty="0">
              <a:solidFill>
                <a:srgbClr val="0B49CB"/>
              </a:solidFill>
              <a:latin typeface="Abad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8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Bahnschrift SemiCondensed" panose="020B0502040204020203" charset="0"/>
                <a:cs typeface="Bahnschrift SemiCondensed" panose="020B0502040204020203" charset="0"/>
              </a:rPr>
              <a:t>Introduction</a:t>
            </a:r>
            <a:endParaRPr lang="en-US" dirty="0">
              <a:solidFill>
                <a:srgbClr val="0B49CB"/>
              </a:solidFill>
              <a:latin typeface="Bahnschrift SemiCondensed" panose="020B0502040204020203" charset="0"/>
              <a:cs typeface="Bahnschrift SemiCondensed" panose="020B0502040204020203" charset="0"/>
            </a:endParaRPr>
          </a:p>
        </p:txBody>
      </p:sp>
      <p:sp>
        <p:nvSpPr>
          <p:cNvPr id="5" name="Content Placeholder 2"/>
          <p:cNvSpPr txBox="1"/>
          <p:nvPr/>
        </p:nvSpPr>
        <p:spPr>
          <a:xfrm>
            <a:off x="914400" y="1502410"/>
            <a:ext cx="10217150" cy="511810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gn="l">
              <a:lnSpc>
                <a:spcPct val="100000"/>
              </a:lnSpc>
              <a:spcBef>
                <a:spcPts val="1400"/>
              </a:spcBef>
            </a:pPr>
            <a:r>
              <a:rPr lang="en-US" sz="1600" dirty="0">
                <a:solidFill>
                  <a:schemeClr val="accent3">
                    <a:lumMod val="25000"/>
                  </a:schemeClr>
                </a:solidFill>
                <a:latin typeface="Bahnschrift Condensed" panose="020B0502040204020203" charset="0"/>
                <a:cs typeface="Bahnschrift Condensed" panose="020B0502040204020203" charset="0"/>
                <a:sym typeface="+mn-ea"/>
              </a:rPr>
              <a:t>Summary of methodologies</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Data Collection through API</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Data Collection with Web Scraping</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Data Wrangling</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Exploratory Data Analysis with SQL</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Exploratory Data Analysis with Data Visualization</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Interactive Visual Analytics with Folium</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Machine Learning Prediction</a:t>
            </a:r>
            <a:endParaRPr lang="en-US" sz="1600" dirty="0">
              <a:solidFill>
                <a:schemeClr val="accent3">
                  <a:lumMod val="25000"/>
                </a:schemeClr>
              </a:solidFill>
              <a:latin typeface="Bahnschrift Condensed" panose="020B0502040204020203" charset="0"/>
              <a:cs typeface="Bahnschrift Condensed" panose="020B0502040204020203" charset="0"/>
            </a:endParaRPr>
          </a:p>
          <a:p>
            <a:pPr algn="l">
              <a:lnSpc>
                <a:spcPct val="100000"/>
              </a:lnSpc>
              <a:spcBef>
                <a:spcPts val="1400"/>
              </a:spcBef>
              <a:buFont typeface="Arial" panose="020B0604020202020204" pitchFamily="34" charset="0"/>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Summary of all results</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Exploratory Data Analysis result</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Interactive analytics in screenshots</a:t>
            </a:r>
            <a:endParaRPr lang="en-US" sz="1600" dirty="0">
              <a:solidFill>
                <a:schemeClr val="accent3">
                  <a:lumMod val="25000"/>
                </a:schemeClr>
              </a:solidFill>
              <a:latin typeface="Bahnschrift Condensed" panose="020B0502040204020203" charset="0"/>
              <a:cs typeface="Bahnschrift Condensed" panose="020B0502040204020203" charset="0"/>
            </a:endParaRPr>
          </a:p>
          <a:p>
            <a:pPr lvl="1" algn="l">
              <a:lnSpc>
                <a:spcPct val="100000"/>
              </a:lnSpc>
              <a:spcBef>
                <a:spcPts val="1400"/>
              </a:spcBef>
              <a:buFontTx/>
              <a:buChar char="-"/>
            </a:pPr>
            <a:r>
              <a:rPr lang="en-US" sz="1600" dirty="0">
                <a:solidFill>
                  <a:schemeClr val="accent3">
                    <a:lumMod val="25000"/>
                  </a:schemeClr>
                </a:solidFill>
                <a:latin typeface="Bahnschrift Condensed" panose="020B0502040204020203" charset="0"/>
                <a:cs typeface="Bahnschrift Condensed" panose="020B0502040204020203" charset="0"/>
                <a:sym typeface="+mn-ea"/>
              </a:rPr>
              <a:t>Predictive Analytics result</a:t>
            </a:r>
            <a:endParaRPr lang="en-US" sz="1600" dirty="0">
              <a:solidFill>
                <a:schemeClr val="accent3">
                  <a:lumMod val="25000"/>
                </a:schemeClr>
              </a:solidFill>
              <a:latin typeface="Bahnschrift Condensed" panose="020B0502040204020203" charset="0"/>
              <a:cs typeface="Bahnschrift Condensed" panose="020B0502040204020203" charset="0"/>
              <a:sym typeface="+mn-ea"/>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endParaRPr lang="en-US" dirty="0">
              <a:solidFill>
                <a:srgbClr val="0B49CB"/>
              </a:solidFill>
              <a:latin typeface="Abad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endParaRPr lang="en-US" dirty="0">
              <a:solidFill>
                <a:srgbClr val="0B49CB"/>
              </a:solidFill>
              <a:latin typeface="Abadi"/>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endParaRPr lang="en-US" dirty="0">
              <a:solidFill>
                <a:schemeClr val="bg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Point 2</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Point 3</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Point 4</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t>
            </a:r>
            <a:endParaRPr lang="en-US" sz="220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endParaRPr lang="en-US" sz="2200">
              <a:solidFill>
                <a:schemeClr val="accent3">
                  <a:lumMod val="25000"/>
                </a:schemeClr>
              </a:solidFill>
              <a:latin typeface="Abadi" panose="020B0604020104020204" pitchFamily="34" charset="0"/>
            </a:endParaRP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
        <p:nvSpPr>
          <p:cNvPr id="2" name="TextBox 1"/>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endParaRPr lang="en-US"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Bahnschrift SemiCondensed" panose="020B0502040204020203" charset="0"/>
                <a:cs typeface="Bahnschrift SemiCondensed" panose="020B0502040204020203" charset="0"/>
              </a:rPr>
              <a:t>Executive Summary</a:t>
            </a:r>
            <a:endParaRPr lang="en-US" sz="8800" dirty="0">
              <a:solidFill>
                <a:srgbClr val="0B49CB"/>
              </a:solidFill>
              <a:latin typeface="Bahnschrift SemiCondensed" panose="020B0502040204020203" charset="0"/>
              <a:cs typeface="Bahnschrift SemiCondensed" panose="020B0502040204020203" charset="0"/>
            </a:endParaRPr>
          </a:p>
          <a:p>
            <a:pPr>
              <a:lnSpc>
                <a:spcPct val="120000"/>
              </a:lnSpc>
              <a:spcBef>
                <a:spcPts val="1400"/>
              </a:spcBef>
            </a:pPr>
            <a:r>
              <a:rPr lang="en-US" sz="8800" dirty="0">
                <a:solidFill>
                  <a:schemeClr val="accent3">
                    <a:lumMod val="25000"/>
                  </a:schemeClr>
                </a:solidFill>
                <a:latin typeface="Bahnschrift SemiCondensed" panose="020B0502040204020203" charset="0"/>
                <a:cs typeface="Bahnschrift SemiCondensed" panose="020B0502040204020203" charset="0"/>
              </a:rPr>
              <a:t>Data collection methodology:</a:t>
            </a:r>
            <a:endParaRPr lang="en-US" sz="8800" dirty="0">
              <a:solidFill>
                <a:schemeClr val="accent3">
                  <a:lumMod val="25000"/>
                </a:schemeClr>
              </a:solidFill>
              <a:latin typeface="Bahnschrift SemiCondensed" panose="020B0502040204020203" charset="0"/>
              <a:cs typeface="Bahnschrift SemiCondensed" panose="020B0502040204020203" charset="0"/>
            </a:endParaRPr>
          </a:p>
          <a:p>
            <a:pPr lvl="1">
              <a:lnSpc>
                <a:spcPct val="120000"/>
              </a:lnSpc>
              <a:spcBef>
                <a:spcPts val="1400"/>
              </a:spcBef>
            </a:pPr>
            <a:r>
              <a:rPr lang="en-US" sz="7600" dirty="0">
                <a:solidFill>
                  <a:schemeClr val="bg2">
                    <a:lumMod val="50000"/>
                  </a:schemeClr>
                </a:solidFill>
                <a:latin typeface="Bahnschrift SemiCondensed" panose="020B0502040204020203" charset="0"/>
                <a:cs typeface="Bahnschrift SemiCondensed" panose="020B0502040204020203" charset="0"/>
              </a:rPr>
              <a:t>D</a:t>
            </a:r>
            <a:r>
              <a:rPr lang="fr-FR" altLang="en-US" sz="7600" dirty="0">
                <a:solidFill>
                  <a:schemeClr val="bg2">
                    <a:lumMod val="50000"/>
                  </a:schemeClr>
                </a:solidFill>
                <a:latin typeface="Bahnschrift SemiCondensed" panose="020B0502040204020203" charset="0"/>
                <a:cs typeface="Bahnschrift SemiCondensed" panose="020B0502040204020203" charset="0"/>
                <a:sym typeface="+mn-ea"/>
              </a:rPr>
              <a:t>ata was gathered through a combination of the SpaceX API in addition to WebScraping.</a:t>
            </a:r>
            <a:r>
              <a:rPr lang="en-US" sz="7600" dirty="0">
                <a:solidFill>
                  <a:schemeClr val="bg2">
                    <a:lumMod val="50000"/>
                  </a:schemeClr>
                </a:solidFill>
                <a:latin typeface="Bahnschrift SemiCondensed" panose="020B0502040204020203" charset="0"/>
                <a:cs typeface="Bahnschrift SemiCondensed" panose="020B0502040204020203" charset="0"/>
              </a:rPr>
              <a:t> </a:t>
            </a:r>
            <a:endParaRPr lang="en-US" sz="7600" dirty="0">
              <a:solidFill>
                <a:schemeClr val="bg2">
                  <a:lumMod val="50000"/>
                </a:schemeClr>
              </a:solidFill>
              <a:latin typeface="Bahnschrift SemiCondensed" panose="020B0502040204020203" charset="0"/>
              <a:cs typeface="Bahnschrift SemiCondensed" panose="020B0502040204020203" charset="0"/>
            </a:endParaRPr>
          </a:p>
          <a:p>
            <a:pPr>
              <a:lnSpc>
                <a:spcPct val="120000"/>
              </a:lnSpc>
              <a:spcBef>
                <a:spcPts val="1400"/>
              </a:spcBef>
            </a:pPr>
            <a:r>
              <a:rPr lang="en-US" sz="8800" dirty="0">
                <a:solidFill>
                  <a:schemeClr val="accent3">
                    <a:lumMod val="25000"/>
                  </a:schemeClr>
                </a:solidFill>
                <a:latin typeface="Bahnschrift SemiCondensed" panose="020B0502040204020203" charset="0"/>
                <a:cs typeface="Bahnschrift SemiCondensed" panose="020B0502040204020203" charset="0"/>
              </a:rPr>
              <a:t>Perform data wrangling</a:t>
            </a:r>
            <a:endParaRPr lang="en-US" sz="8800" dirty="0">
              <a:solidFill>
                <a:schemeClr val="accent3">
                  <a:lumMod val="25000"/>
                </a:schemeClr>
              </a:solidFill>
              <a:latin typeface="Bahnschrift SemiCondensed" panose="020B0502040204020203" charset="0"/>
              <a:cs typeface="Bahnschrift SemiCondensed" panose="020B0502040204020203" charset="0"/>
            </a:endParaRPr>
          </a:p>
          <a:p>
            <a:pPr lvl="1">
              <a:lnSpc>
                <a:spcPct val="120000"/>
              </a:lnSpc>
              <a:spcBef>
                <a:spcPts val="1400"/>
              </a:spcBef>
            </a:pPr>
            <a:r>
              <a:rPr lang="fr-FR" altLang="en-US" sz="7600" dirty="0">
                <a:solidFill>
                  <a:schemeClr val="bg2">
                    <a:lumMod val="50000"/>
                  </a:schemeClr>
                </a:solidFill>
                <a:latin typeface="Bahnschrift SemiCondensed" panose="020B0502040204020203" charset="0"/>
                <a:cs typeface="Bahnschrift SemiCondensed" panose="020B0502040204020203" charset="0"/>
              </a:rPr>
              <a:t>Categorical Feautures were one-hot encoded.</a:t>
            </a:r>
            <a:endParaRPr lang="en-US" sz="7600" dirty="0">
              <a:solidFill>
                <a:schemeClr val="bg2">
                  <a:lumMod val="50000"/>
                </a:schemeClr>
              </a:solidFill>
              <a:latin typeface="Bahnschrift SemiCondensed" panose="020B0502040204020203" charset="0"/>
              <a:cs typeface="Bahnschrift SemiCondensed" panose="020B0502040204020203" charset="0"/>
            </a:endParaRPr>
          </a:p>
          <a:p>
            <a:pPr>
              <a:lnSpc>
                <a:spcPct val="120000"/>
              </a:lnSpc>
              <a:spcBef>
                <a:spcPts val="1400"/>
              </a:spcBef>
            </a:pPr>
            <a:r>
              <a:rPr lang="en-US" sz="8800" dirty="0">
                <a:solidFill>
                  <a:schemeClr val="accent3">
                    <a:lumMod val="25000"/>
                  </a:schemeClr>
                </a:solidFill>
                <a:latin typeface="Bahnschrift SemiCondensed" panose="020B0502040204020203" charset="0"/>
                <a:cs typeface="Bahnschrift SemiCondensed" panose="020B0502040204020203" charset="0"/>
              </a:rPr>
              <a:t>Perform exploratory data analysis (EDA) using visualization and SQL</a:t>
            </a:r>
            <a:endParaRPr lang="en-US" sz="8800" dirty="0">
              <a:solidFill>
                <a:schemeClr val="accent3">
                  <a:lumMod val="25000"/>
                </a:schemeClr>
              </a:solidFill>
              <a:latin typeface="Bahnschrift SemiCondensed" panose="020B0502040204020203" charset="0"/>
              <a:cs typeface="Bahnschrift SemiCondensed" panose="020B0502040204020203" charset="0"/>
            </a:endParaRPr>
          </a:p>
          <a:p>
            <a:pPr>
              <a:lnSpc>
                <a:spcPct val="120000"/>
              </a:lnSpc>
              <a:spcBef>
                <a:spcPts val="1400"/>
              </a:spcBef>
            </a:pPr>
            <a:r>
              <a:rPr lang="en-US" sz="8800" dirty="0">
                <a:solidFill>
                  <a:schemeClr val="accent3">
                    <a:lumMod val="25000"/>
                  </a:schemeClr>
                </a:solidFill>
                <a:latin typeface="Bahnschrift SemiCondensed" panose="020B0502040204020203" charset="0"/>
                <a:cs typeface="Bahnschrift SemiCondensed" panose="020B0502040204020203" charset="0"/>
              </a:rPr>
              <a:t>Perform interactive visual analytics using Folium and </a:t>
            </a:r>
            <a:r>
              <a:rPr lang="en-US" sz="8800" dirty="0" err="1">
                <a:solidFill>
                  <a:schemeClr val="accent3">
                    <a:lumMod val="25000"/>
                  </a:schemeClr>
                </a:solidFill>
                <a:latin typeface="Bahnschrift SemiCondensed" panose="020B0502040204020203" charset="0"/>
                <a:cs typeface="Bahnschrift SemiCondensed" panose="020B0502040204020203" charset="0"/>
              </a:rPr>
              <a:t>Plotly</a:t>
            </a:r>
            <a:r>
              <a:rPr lang="en-US" sz="8800" dirty="0">
                <a:solidFill>
                  <a:schemeClr val="accent3">
                    <a:lumMod val="25000"/>
                  </a:schemeClr>
                </a:solidFill>
                <a:latin typeface="Bahnschrift SemiCondensed" panose="020B0502040204020203" charset="0"/>
                <a:cs typeface="Bahnschrift SemiCondensed" panose="020B0502040204020203" charset="0"/>
              </a:rPr>
              <a:t> Dash</a:t>
            </a:r>
            <a:endParaRPr lang="en-US" sz="8800" dirty="0">
              <a:solidFill>
                <a:schemeClr val="accent3">
                  <a:lumMod val="25000"/>
                </a:schemeClr>
              </a:solidFill>
              <a:latin typeface="Bahnschrift SemiCondensed" panose="020B0502040204020203" charset="0"/>
              <a:cs typeface="Bahnschrift SemiCondensed" panose="020B0502040204020203" charset="0"/>
            </a:endParaRPr>
          </a:p>
          <a:p>
            <a:pPr>
              <a:lnSpc>
                <a:spcPct val="120000"/>
              </a:lnSpc>
              <a:spcBef>
                <a:spcPts val="1400"/>
              </a:spcBef>
            </a:pPr>
            <a:r>
              <a:rPr lang="en-US" sz="8800" dirty="0">
                <a:solidFill>
                  <a:schemeClr val="accent3">
                    <a:lumMod val="25000"/>
                  </a:schemeClr>
                </a:solidFill>
                <a:latin typeface="Bahnschrift SemiCondensed" panose="020B0502040204020203" charset="0"/>
                <a:cs typeface="Bahnschrift SemiCondensed" panose="020B0502040204020203" charset="0"/>
              </a:rPr>
              <a:t>Perform predictive analysis using classification models</a:t>
            </a:r>
            <a:endParaRPr lang="en-US" sz="8800" dirty="0">
              <a:solidFill>
                <a:schemeClr val="accent3">
                  <a:lumMod val="25000"/>
                </a:schemeClr>
              </a:solidFill>
              <a:latin typeface="Bahnschrift SemiCondensed" panose="020B0502040204020203" charset="0"/>
              <a:cs typeface="Bahnschrift SemiCondensed" panose="020B0502040204020203" charset="0"/>
            </a:endParaRPr>
          </a:p>
          <a:p>
            <a:pPr lvl="1">
              <a:lnSpc>
                <a:spcPct val="120000"/>
              </a:lnSpc>
              <a:spcBef>
                <a:spcPts val="1400"/>
              </a:spcBef>
            </a:pPr>
            <a:r>
              <a:rPr lang="en-US" sz="7600" dirty="0">
                <a:solidFill>
                  <a:schemeClr val="bg2">
                    <a:lumMod val="50000"/>
                  </a:schemeClr>
                </a:solidFill>
                <a:latin typeface="Bahnschrift SemiCondensed" panose="020B0502040204020203" charset="0"/>
                <a:cs typeface="Bahnschrift SemiCondensed" panose="020B0502040204020203" charset="0"/>
              </a:rPr>
              <a:t>How to build, tune, evaluate classification models</a:t>
            </a:r>
            <a:endParaRPr lang="en-US" sz="7600" dirty="0">
              <a:solidFill>
                <a:schemeClr val="bg2">
                  <a:lumMod val="50000"/>
                </a:schemeClr>
              </a:solidFill>
              <a:latin typeface="Bahnschrift SemiCondensed" panose="020B0502040204020203" charset="0"/>
              <a:cs typeface="Bahnschrift SemiCondensed" panose="020B0502040204020203" charset="0"/>
            </a:endParaRP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8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Bahnschrift SemiCondensed" panose="020B0502040204020203" charset="0"/>
                <a:cs typeface="Bahnschrift SemiCondensed" panose="020B0502040204020203" charset="0"/>
              </a:rPr>
              <a:t>Methodology</a:t>
            </a:r>
            <a:endParaRPr lang="en-US" dirty="0">
              <a:solidFill>
                <a:srgbClr val="0B49CB"/>
              </a:solidFill>
              <a:latin typeface="Bahnschrift SemiCondensed" panose="020B0502040204020203" charset="0"/>
              <a:cs typeface="Bahnschrift SemiCondensed" panose="020B0502040204020203"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Content Placeholder 4"/>
          <p:cNvSpPr>
            <a:spLocks noGrp="1"/>
          </p:cNvSpPr>
          <p:nvPr/>
        </p:nvSpPr>
        <p:spPr>
          <a:xfrm>
            <a:off x="770011" y="1403131"/>
            <a:ext cx="10218555" cy="477383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spcBef>
                <a:spcPts val="1400"/>
              </a:spcBef>
            </a:pPr>
            <a:r>
              <a:rPr lang="en-US" sz="2200" dirty="0">
                <a:solidFill>
                  <a:schemeClr val="accent3">
                    <a:lumMod val="25000"/>
                  </a:schemeClr>
                </a:solidFill>
                <a:latin typeface="Bahnschrift SemiCondensed" panose="020B0502040204020203" charset="0"/>
                <a:cs typeface="Bahnschrift SemiCondensed" panose="020B0502040204020203" charset="0"/>
              </a:rPr>
              <a:t>The data was collected using various methods</a:t>
            </a:r>
            <a:endParaRPr lang="en-US" sz="2200" dirty="0">
              <a:solidFill>
                <a:schemeClr val="accent3">
                  <a:lumMod val="25000"/>
                </a:schemeClr>
              </a:solidFill>
              <a:latin typeface="Bahnschrift SemiCondensed" panose="020B0502040204020203" charset="0"/>
              <a:cs typeface="Bahnschrift SemiCondensed" panose="020B0502040204020203" charset="0"/>
            </a:endParaRPr>
          </a:p>
          <a:p>
            <a:pPr lvl="1" algn="just">
              <a:lnSpc>
                <a:spcPct val="100000"/>
              </a:lnSpc>
              <a:spcBef>
                <a:spcPts val="1400"/>
              </a:spcBef>
              <a:buFontTx/>
              <a:buChar char="-"/>
            </a:pPr>
            <a:r>
              <a:rPr lang="fr-FR" altLang="en-US" sz="1900" dirty="0">
                <a:solidFill>
                  <a:schemeClr val="accent3">
                    <a:lumMod val="25000"/>
                  </a:schemeClr>
                </a:solidFill>
                <a:latin typeface="Bahnschrift SemiBold" panose="020B0502040204020203" charset="0"/>
                <a:cs typeface="Bahnschrift SemiBold" panose="020B0502040204020203" charset="0"/>
              </a:rPr>
              <a:t>Using the request library , data was pulled from the SpaceX API , using GET request , which returned a JSON that was converted to a dataframe using json_normalize().</a:t>
            </a:r>
            <a:endParaRPr lang="en-US" sz="1900" dirty="0">
              <a:solidFill>
                <a:schemeClr val="accent3">
                  <a:lumMod val="25000"/>
                </a:schemeClr>
              </a:solidFill>
              <a:latin typeface="Bahnschrift SemiBold" panose="020B0502040204020203" charset="0"/>
              <a:cs typeface="Bahnschrift SemiBold" panose="020B0502040204020203" charset="0"/>
            </a:endParaRPr>
          </a:p>
          <a:p>
            <a:pPr lvl="1" algn="just">
              <a:lnSpc>
                <a:spcPct val="100000"/>
              </a:lnSpc>
              <a:spcBef>
                <a:spcPts val="1400"/>
              </a:spcBef>
              <a:buFontTx/>
              <a:buChar char="-"/>
            </a:pPr>
            <a:r>
              <a:rPr lang="fr-FR" altLang="en-US" sz="1900" dirty="0">
                <a:solidFill>
                  <a:schemeClr val="accent3">
                    <a:lumMod val="25000"/>
                  </a:schemeClr>
                </a:solidFill>
                <a:latin typeface="Bahnschrift SemiBold" panose="020B0502040204020203" charset="0"/>
                <a:cs typeface="Bahnschrift SemiBold" panose="020B0502040204020203" charset="0"/>
              </a:rPr>
              <a:t>Performed the necessary cleaning ie (dealing with missing values ... etc)</a:t>
            </a:r>
            <a:endParaRPr lang="en-US" sz="1900" dirty="0">
              <a:solidFill>
                <a:schemeClr val="accent3">
                  <a:lumMod val="25000"/>
                </a:schemeClr>
              </a:solidFill>
              <a:latin typeface="Bahnschrift SemiBold" panose="020B0502040204020203" charset="0"/>
              <a:cs typeface="Bahnschrift SemiBold" panose="020B0502040204020203" charset="0"/>
            </a:endParaRPr>
          </a:p>
          <a:p>
            <a:pPr lvl="1" algn="just">
              <a:lnSpc>
                <a:spcPct val="100000"/>
              </a:lnSpc>
              <a:spcBef>
                <a:spcPts val="1400"/>
              </a:spcBef>
              <a:buFontTx/>
              <a:buChar char="-"/>
            </a:pPr>
            <a:r>
              <a:rPr lang="fr-FR" altLang="en-US" sz="1900" dirty="0">
                <a:solidFill>
                  <a:schemeClr val="accent3">
                    <a:lumMod val="25000"/>
                  </a:schemeClr>
                </a:solidFill>
                <a:latin typeface="Bahnschrift SemiBold" panose="020B0502040204020203" charset="0"/>
                <a:cs typeface="Bahnschrift SemiBold" panose="020B0502040204020203" charset="0"/>
              </a:rPr>
              <a:t>additional data was provided by webscraping from the falcon 9 lauch records page on Wikipedia.</a:t>
            </a:r>
            <a:endParaRPr lang="en-US" sz="1900" dirty="0">
              <a:solidFill>
                <a:schemeClr val="accent3">
                  <a:lumMod val="25000"/>
                </a:schemeClr>
              </a:solidFill>
              <a:latin typeface="Bahnschrift SemiBold" panose="020B0502040204020203" charset="0"/>
              <a:cs typeface="Bahnschrift SemiBold" panose="020B0502040204020203" charset="0"/>
            </a:endParaRPr>
          </a:p>
          <a:p>
            <a:pPr lvl="1" algn="just">
              <a:lnSpc>
                <a:spcPct val="100000"/>
              </a:lnSpc>
              <a:spcBef>
                <a:spcPts val="1400"/>
              </a:spcBef>
              <a:buFontTx/>
              <a:buChar char="-"/>
            </a:pPr>
            <a:r>
              <a:rPr lang="fr-FR" altLang="en-US" sz="1900" dirty="0">
                <a:solidFill>
                  <a:schemeClr val="accent3">
                    <a:lumMod val="25000"/>
                  </a:schemeClr>
                </a:solidFill>
                <a:latin typeface="Bahnschrift SemiBold" panose="020B0502040204020203" charset="0"/>
                <a:cs typeface="Bahnschrift SemiBold" panose="020B0502040204020203" charset="0"/>
              </a:rPr>
              <a:t>data was scraped from HTML table using beautifulsoup for the sake of being converted to a dataframe for further analysis.</a:t>
            </a:r>
            <a:endParaRPr lang="en-US" sz="1900" dirty="0">
              <a:solidFill>
                <a:schemeClr val="accent3">
                  <a:lumMod val="25000"/>
                </a:schemeClr>
              </a:solidFill>
              <a:latin typeface="Bahnschrift SemiBold" panose="020B0502040204020203" charset="0"/>
              <a:cs typeface="Bahnschrift SemiBold" panose="020B0502040204020203" charset="0"/>
            </a:endParaRPr>
          </a:p>
          <a:p>
            <a:pPr lvl="1">
              <a:lnSpc>
                <a:spcPct val="100000"/>
              </a:lnSpc>
              <a:spcBef>
                <a:spcPts val="1400"/>
              </a:spcBef>
              <a:buFontTx/>
              <a:buChar char="-"/>
            </a:pPr>
            <a:endParaRPr lang="en-US" sz="1800" dirty="0">
              <a:solidFill>
                <a:schemeClr val="accent3">
                  <a:lumMod val="25000"/>
                </a:schemeClr>
              </a:solidFill>
              <a:latin typeface="Bahnschrift SemiCondensed" panose="020B0502040204020203" charset="0"/>
              <a:cs typeface="Bahnschrift SemiCondensed" panose="020B0502040204020203" charset="0"/>
            </a:endParaRPr>
          </a:p>
          <a:p>
            <a:pPr marL="0" indent="0">
              <a:buNone/>
            </a:pPr>
            <a:endParaRPr lang="en-US" dirty="0">
              <a:latin typeface="Bahnschrift SemiCondensed" panose="020B0502040204020203" charset="0"/>
              <a:cs typeface="Bahnschrift SemiCondensed" panose="020B0502040204020203"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sp>
        <p:nvSpPr>
          <p:cNvPr id="8" name="Text Placeholder 2"/>
          <p:cNvSpPr>
            <a:spLocks noGrp="1"/>
          </p:cNvSpPr>
          <p:nvPr/>
        </p:nvSpPr>
        <p:spPr>
          <a:xfrm>
            <a:off x="820738" y="1800225"/>
            <a:ext cx="4640263" cy="4225925"/>
          </a:xfrm>
          <a:prstGeom prst="rect">
            <a:avLst/>
          </a:prstGeom>
        </p:spPr>
        <p:txBody>
          <a:bodyPr vert="horz" lIns="91440" tIns="45720" rIns="91440" bIns="45720" rtlCol="0" anchor="t">
            <a:normAutofit fontScale="9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Bahnschrift SemiBold" panose="020B0502040204020203" charset="0"/>
                <a:cs typeface="Bahnschrift SemiBold" panose="020B0502040204020203" charset="0"/>
              </a:rPr>
              <a:t>We used the get request to the SpaceX API to collect data, clean the requested data and did some basic data wrangling and formatting.</a:t>
            </a:r>
            <a:endParaRPr lang="en-US" sz="2200" dirty="0">
              <a:solidFill>
                <a:schemeClr val="accent3">
                  <a:lumMod val="25000"/>
                </a:schemeClr>
              </a:solidFill>
              <a:latin typeface="Bahnschrift SemiBold" panose="020B0502040204020203" charset="0"/>
              <a:cs typeface="Bahnschrift SemiBold" panose="020B0502040204020203" charset="0"/>
            </a:endParaRPr>
          </a:p>
          <a:p>
            <a:pPr>
              <a:lnSpc>
                <a:spcPct val="100000"/>
              </a:lnSpc>
              <a:spcBef>
                <a:spcPts val="1400"/>
              </a:spcBef>
            </a:pPr>
            <a:endParaRPr lang="en-US" sz="2200" dirty="0">
              <a:solidFill>
                <a:schemeClr val="accent3">
                  <a:lumMod val="25000"/>
                </a:schemeClr>
              </a:solidFill>
              <a:latin typeface="Bahnschrift SemiBold" panose="020B0502040204020203" charset="0"/>
              <a:cs typeface="Bahnschrift SemiBold" panose="020B0502040204020203" charset="0"/>
            </a:endParaRPr>
          </a:p>
          <a:p>
            <a:pPr>
              <a:lnSpc>
                <a:spcPct val="100000"/>
              </a:lnSpc>
              <a:spcBef>
                <a:spcPts val="1400"/>
              </a:spcBef>
            </a:pPr>
            <a:endParaRPr lang="en-US" sz="2200" dirty="0">
              <a:solidFill>
                <a:schemeClr val="accent3">
                  <a:lumMod val="25000"/>
                </a:schemeClr>
              </a:solidFill>
              <a:latin typeface="Bahnschrift SemiBold" panose="020B0502040204020203" charset="0"/>
              <a:cs typeface="Bahnschrift SemiBold" panose="020B0502040204020203" charset="0"/>
            </a:endParaRPr>
          </a:p>
          <a:p>
            <a:pPr>
              <a:lnSpc>
                <a:spcPct val="100000"/>
              </a:lnSpc>
              <a:spcBef>
                <a:spcPts val="1400"/>
              </a:spcBef>
            </a:pPr>
            <a:endParaRPr lang="en-US" sz="1600" dirty="0">
              <a:solidFill>
                <a:schemeClr val="accent3">
                  <a:lumMod val="25000"/>
                </a:schemeClr>
              </a:solidFill>
              <a:latin typeface="Bahnschrift SemiBold" panose="020B0502040204020203" charset="0"/>
              <a:cs typeface="Bahnschrift SemiBold" panose="020B0502040204020203" charset="0"/>
            </a:endParaRPr>
          </a:p>
          <a:p>
            <a:pPr>
              <a:lnSpc>
                <a:spcPct val="100000"/>
              </a:lnSpc>
              <a:spcBef>
                <a:spcPts val="1400"/>
              </a:spcBef>
            </a:pPr>
            <a:endParaRPr lang="en-US" sz="1600" dirty="0">
              <a:solidFill>
                <a:schemeClr val="accent3">
                  <a:lumMod val="25000"/>
                </a:schemeClr>
              </a:solidFill>
              <a:latin typeface="Bahnschrift SemiBold" panose="020B0502040204020203" charset="0"/>
              <a:cs typeface="Bahnschrift SemiBold" panose="020B0502040204020203" charset="0"/>
            </a:endParaRPr>
          </a:p>
          <a:p>
            <a:pPr>
              <a:lnSpc>
                <a:spcPct val="100000"/>
              </a:lnSpc>
              <a:spcBef>
                <a:spcPts val="1400"/>
              </a:spcBef>
            </a:pPr>
            <a:r>
              <a:rPr lang="en-US" sz="1600" dirty="0">
                <a:solidFill>
                  <a:schemeClr val="accent3">
                    <a:lumMod val="25000"/>
                  </a:schemeClr>
                </a:solidFill>
                <a:latin typeface="Bahnschrift SemiBold" panose="020B0502040204020203" charset="0"/>
                <a:cs typeface="Bahnschrift SemiBold" panose="020B0502040204020203" charset="0"/>
              </a:rPr>
              <a:t>The link to the notebook is</a:t>
            </a:r>
            <a:r>
              <a:rPr lang="en-US" sz="2200" dirty="0">
                <a:solidFill>
                  <a:schemeClr val="accent3">
                    <a:lumMod val="25000"/>
                  </a:schemeClr>
                </a:solidFill>
                <a:latin typeface="Bahnschrift SemiBold" panose="020B0502040204020203" charset="0"/>
                <a:cs typeface="Bahnschrift SemiBold" panose="020B0502040204020203" charset="0"/>
              </a:rPr>
              <a:t> </a:t>
            </a:r>
            <a:r>
              <a:rPr lang="en-US" sz="1600" dirty="0">
                <a:solidFill>
                  <a:srgbClr val="1C7DDB"/>
                </a:solidFill>
                <a:latin typeface="Bahnschrift SemiBold" panose="020B0502040204020203" charset="0"/>
                <a:cs typeface="Bahnschrift SemiBold" panose="020B0502040204020203" charset="0"/>
              </a:rPr>
              <a:t>https://github.com/chuksoo/IBM-Data-Science-Capstone-SpaceX/blob/main/Data%20Collection%20API.ipynb.</a:t>
            </a:r>
            <a:endParaRPr lang="en-US" sz="2200" dirty="0">
              <a:solidFill>
                <a:schemeClr val="accent3">
                  <a:lumMod val="25000"/>
                </a:schemeClr>
              </a:solidFill>
              <a:latin typeface="Bahnschrift SemiBold" panose="020B0502040204020203" charset="0"/>
              <a:cs typeface="Bahnschrift SemiBold" panose="020B0502040204020203" charset="0"/>
            </a:endParaRPr>
          </a:p>
          <a:p>
            <a:endParaRPr lang="en-US" dirty="0"/>
          </a:p>
          <a:p>
            <a:endParaRPr lang="en-US" dirty="0"/>
          </a:p>
        </p:txBody>
      </p:sp>
      <p:pic>
        <p:nvPicPr>
          <p:cNvPr id="9" name="Picture 8"/>
          <p:cNvPicPr>
            <a:picLocks noChangeAspect="1"/>
          </p:cNvPicPr>
          <p:nvPr/>
        </p:nvPicPr>
        <p:blipFill>
          <a:blip r:embed="rId2"/>
          <a:stretch>
            <a:fillRect/>
          </a:stretch>
        </p:blipFill>
        <p:spPr>
          <a:xfrm>
            <a:off x="6316581" y="1649583"/>
            <a:ext cx="4861273" cy="45270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5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Text Placeholder 2"/>
          <p:cNvSpPr>
            <a:spLocks noGrp="1"/>
          </p:cNvSpPr>
          <p:nvPr/>
        </p:nvSpPr>
        <p:spPr>
          <a:xfrm>
            <a:off x="820738" y="1477108"/>
            <a:ext cx="4655614" cy="4689842"/>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pic>
        <p:nvPicPr>
          <p:cNvPr id="7" name="Content Placeholder 6"/>
          <p:cNvPicPr>
            <a:picLocks noChangeAspect="1"/>
          </p:cNvPicPr>
          <p:nvPr>
            <p:ph idx="1"/>
          </p:nvPr>
        </p:nvPicPr>
        <p:blipFill>
          <a:blip r:embed="rId2"/>
          <a:stretch>
            <a:fillRect/>
          </a:stretch>
        </p:blipFill>
        <p:spPr>
          <a:xfrm>
            <a:off x="6990715" y="1673860"/>
            <a:ext cx="3956050" cy="4351655"/>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10349</Words>
  <Application>WPS Presentation</Application>
  <PresentationFormat>Widescreen</PresentationFormat>
  <Paragraphs>393</Paragraphs>
  <Slides>47</Slides>
  <Notes>4</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47</vt:i4>
      </vt:variant>
    </vt:vector>
  </HeadingPairs>
  <TitlesOfParts>
    <vt:vector size="70" baseType="lpstr">
      <vt:lpstr>Arial</vt:lpstr>
      <vt:lpstr>SimSun</vt:lpstr>
      <vt:lpstr>Wingdings</vt:lpstr>
      <vt:lpstr>Abadi</vt:lpstr>
      <vt:lpstr>Segoe Print</vt:lpstr>
      <vt:lpstr>IBM Plex Mono SemiBold</vt:lpstr>
      <vt:lpstr>Yu Gothic UI Semibold</vt:lpstr>
      <vt:lpstr>Abadi</vt:lpstr>
      <vt:lpstr>SF Pro</vt:lpstr>
      <vt:lpstr>Arial</vt:lpstr>
      <vt:lpstr>IBM Plex Mono Text</vt:lpstr>
      <vt:lpstr>Yu Gothic UI</vt:lpstr>
      <vt:lpstr>Calibri</vt:lpstr>
      <vt:lpstr>Microsoft YaHei</vt:lpstr>
      <vt:lpstr>Arial Unicode MS</vt:lpstr>
      <vt:lpstr>Bahnschrift Condensed</vt:lpstr>
      <vt:lpstr>Bahnschrift Light Condensed</vt:lpstr>
      <vt:lpstr>Bahnschrift Light</vt:lpstr>
      <vt:lpstr>Calibri Light</vt:lpstr>
      <vt:lpstr>Bahnschrift SemiCondensed</vt:lpstr>
      <vt:lpstr>Bahnschrift SemiBold</vt:lpstr>
      <vt:lpstr>Calibri</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Hardware</cp:lastModifiedBy>
  <cp:revision>199</cp:revision>
  <dcterms:created xsi:type="dcterms:W3CDTF">2021-04-29T18:58:00Z</dcterms:created>
  <dcterms:modified xsi:type="dcterms:W3CDTF">2022-08-19T20:15:05Z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EE81BFDC1675485BA0753B2D69F7C2A5</vt:lpwstr>
  </property>
  <property fmtid="{D5CDD505-2E9C-101B-9397-08002B2CF9AE}" pid="4" name="KSOProductBuildVer">
    <vt:lpwstr>1033-11.2.0.11210</vt:lpwstr>
  </property>
</Properties>
</file>